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142" d="100"/>
          <a:sy n="142" d="100"/>
        </p:scale>
        <p:origin x="156"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10.gif>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jpeg>
</file>

<file path=ppt/media/image3.jpeg>
</file>

<file path=ppt/media/image30.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31EB2-0F16-6D56-C9FC-AD5CAFB21E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2847AF-2445-58DF-B69A-7FA094C77D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CC83D-CF27-8162-37A8-54FA4A8DCC60}"/>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5" name="Footer Placeholder 4">
            <a:extLst>
              <a:ext uri="{FF2B5EF4-FFF2-40B4-BE49-F238E27FC236}">
                <a16:creationId xmlns:a16="http://schemas.microsoft.com/office/drawing/2014/main" id="{F2634B2C-1E73-B4D3-953C-E1D1D76CB5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58E814-DFB0-CD21-D4FC-1A38EEF5C688}"/>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3886059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8593A-FE68-0291-7410-81C9FAD933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324B9C-1242-48DB-ACB7-331EA1ABD3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AE9F99-0023-BB52-2FCA-3317482A5664}"/>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5" name="Footer Placeholder 4">
            <a:extLst>
              <a:ext uri="{FF2B5EF4-FFF2-40B4-BE49-F238E27FC236}">
                <a16:creationId xmlns:a16="http://schemas.microsoft.com/office/drawing/2014/main" id="{628208FE-2BF7-BE97-09A3-8CF83546BE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1A2C49-0559-2199-4DD6-6071CB0A4F48}"/>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1996514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C07D89-4E80-1E28-7D6B-05EA68C87D8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EB24F4D-8F8F-8E18-7E91-9FFEF7DB202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82E1A3-065E-479B-360B-F6DECBF08424}"/>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5" name="Footer Placeholder 4">
            <a:extLst>
              <a:ext uri="{FF2B5EF4-FFF2-40B4-BE49-F238E27FC236}">
                <a16:creationId xmlns:a16="http://schemas.microsoft.com/office/drawing/2014/main" id="{1F920B4D-3A51-BD9C-7F3C-5F780077C3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031C99-71E6-1DB9-E405-5D99CCD604ED}"/>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3543270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688A7-7CDC-8C8E-6586-05FCC2BBF7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13267D-AD5D-B27B-A521-E8219B7B32C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C66EA9-DB8D-5783-F67B-774EB683594D}"/>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5" name="Footer Placeholder 4">
            <a:extLst>
              <a:ext uri="{FF2B5EF4-FFF2-40B4-BE49-F238E27FC236}">
                <a16:creationId xmlns:a16="http://schemas.microsoft.com/office/drawing/2014/main" id="{20DFCCE8-B125-07CE-6D78-CF4ADBA573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1AD8B6-F3DB-4C9B-FF6B-E0F838D07D20}"/>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1877022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22CA7-339A-72CE-286E-2D912F8141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5A600A4-B27C-17A3-A7DA-571166BB2D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2BCF843-4B56-5A69-347C-5FD877A46E8A}"/>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5" name="Footer Placeholder 4">
            <a:extLst>
              <a:ext uri="{FF2B5EF4-FFF2-40B4-BE49-F238E27FC236}">
                <a16:creationId xmlns:a16="http://schemas.microsoft.com/office/drawing/2014/main" id="{897D9C87-4DB4-F25E-6640-0EBF3D9B90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28331C-B188-D4F9-AA25-90835B0E3CA0}"/>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2948398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A57A9-34D8-AD90-0D6E-76F8FAC4A2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B8778A-0F85-3D92-4F07-7F33AA7F82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5E6A28-7F5D-0AAF-345B-6C225A5D4B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4CC03D-2E50-DA46-9444-A2ACA1DA7F00}"/>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6" name="Footer Placeholder 5">
            <a:extLst>
              <a:ext uri="{FF2B5EF4-FFF2-40B4-BE49-F238E27FC236}">
                <a16:creationId xmlns:a16="http://schemas.microsoft.com/office/drawing/2014/main" id="{A1590F9C-CF2C-352B-06F1-E30211FC65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B3D88-310C-623A-598D-23AC6B6E40B2}"/>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9679992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36D11-E8FC-FFE1-B4F9-16BD7FA5FA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88267E5-215D-37BF-0A29-F09302D725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70B507-80E0-EAC4-0CAC-363F539505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05A745-F167-E745-7460-840C976574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EC777F-9AB5-C22A-9188-8440404C2F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5BBD17-8887-C2CC-941E-E2291BB54B63}"/>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8" name="Footer Placeholder 7">
            <a:extLst>
              <a:ext uri="{FF2B5EF4-FFF2-40B4-BE49-F238E27FC236}">
                <a16:creationId xmlns:a16="http://schemas.microsoft.com/office/drawing/2014/main" id="{C1B052B2-26A3-B644-F352-60FA2CAA29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4423CE-B549-F1D7-62B2-67DA464BE627}"/>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323137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85CD4-056B-51DB-6CE5-4CD78BF62A1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D2E453-61EB-D82A-5281-10D583AB6A08}"/>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4" name="Footer Placeholder 3">
            <a:extLst>
              <a:ext uri="{FF2B5EF4-FFF2-40B4-BE49-F238E27FC236}">
                <a16:creationId xmlns:a16="http://schemas.microsoft.com/office/drawing/2014/main" id="{A6633230-BE8B-7CA5-2D79-80BFBD1725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1167DBA-BDCF-52C2-F3B2-F4FE229E2E6D}"/>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4050575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7DB426-186B-B318-85A4-361E140C8DF2}"/>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3" name="Footer Placeholder 2">
            <a:extLst>
              <a:ext uri="{FF2B5EF4-FFF2-40B4-BE49-F238E27FC236}">
                <a16:creationId xmlns:a16="http://schemas.microsoft.com/office/drawing/2014/main" id="{AAEF6C58-AD9B-80CD-BE0D-ED9E02CF966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C1D878C-CAB6-60D3-523A-0ABBDF265B11}"/>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1831562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11C7A-9DFE-8126-75F7-EED0FEBC1B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4B72E2-DEE9-1B26-7F9E-6DCD7F52CE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DA298F-08ED-4CFC-4D71-C8FAF42FC8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0AE855-AF37-5DD6-BFAB-646B40B2328F}"/>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6" name="Footer Placeholder 5">
            <a:extLst>
              <a:ext uri="{FF2B5EF4-FFF2-40B4-BE49-F238E27FC236}">
                <a16:creationId xmlns:a16="http://schemas.microsoft.com/office/drawing/2014/main" id="{F94BBD2D-943C-8ECA-3168-FD587EEC2C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5ACB4C-C557-C395-9FD7-DCF97EB71C5B}"/>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21128521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C0FF6-5365-E2CD-96BC-9547A1F4FB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C9B409-8299-74D1-28E5-131283C234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5C3D688-7794-9248-EBEB-AEDF3BA902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097AC5-2500-BF70-474F-52D76DDF87EF}"/>
              </a:ext>
            </a:extLst>
          </p:cNvPr>
          <p:cNvSpPr>
            <a:spLocks noGrp="1"/>
          </p:cNvSpPr>
          <p:nvPr>
            <p:ph type="dt" sz="half" idx="10"/>
          </p:nvPr>
        </p:nvSpPr>
        <p:spPr/>
        <p:txBody>
          <a:bodyPr/>
          <a:lstStyle/>
          <a:p>
            <a:fld id="{45130183-2D88-4A73-AD9A-E6228508282C}" type="datetimeFigureOut">
              <a:rPr lang="en-US" smtClean="0"/>
              <a:t>12/5/2023</a:t>
            </a:fld>
            <a:endParaRPr lang="en-US"/>
          </a:p>
        </p:txBody>
      </p:sp>
      <p:sp>
        <p:nvSpPr>
          <p:cNvPr id="6" name="Footer Placeholder 5">
            <a:extLst>
              <a:ext uri="{FF2B5EF4-FFF2-40B4-BE49-F238E27FC236}">
                <a16:creationId xmlns:a16="http://schemas.microsoft.com/office/drawing/2014/main" id="{F1CF6290-43CF-6143-BFE5-6DCEB8BA63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61088E-354F-3634-7F92-5D1F271D6471}"/>
              </a:ext>
            </a:extLst>
          </p:cNvPr>
          <p:cNvSpPr>
            <a:spLocks noGrp="1"/>
          </p:cNvSpPr>
          <p:nvPr>
            <p:ph type="sldNum" sz="quarter" idx="12"/>
          </p:nvPr>
        </p:nvSpPr>
        <p:spPr/>
        <p:txBody>
          <a:bodyPr/>
          <a:lstStyle/>
          <a:p>
            <a:fld id="{651E856B-2C1E-481B-A327-0117ECB0C6D6}" type="slidenum">
              <a:rPr lang="en-US" smtClean="0"/>
              <a:t>‹#›</a:t>
            </a:fld>
            <a:endParaRPr lang="en-US"/>
          </a:p>
        </p:txBody>
      </p:sp>
    </p:spTree>
    <p:extLst>
      <p:ext uri="{BB962C8B-B14F-4D97-AF65-F5344CB8AC3E}">
        <p14:creationId xmlns:p14="http://schemas.microsoft.com/office/powerpoint/2010/main" val="2700836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765D99-3110-A2E0-DCD7-4F26329FB8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45DC52-6DD1-B6B1-5D98-F5285300D8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EB24D6-46F6-9AC2-A476-E0D43F8BFE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130183-2D88-4A73-AD9A-E6228508282C}" type="datetimeFigureOut">
              <a:rPr lang="en-US" smtClean="0"/>
              <a:t>12/5/2023</a:t>
            </a:fld>
            <a:endParaRPr lang="en-US"/>
          </a:p>
        </p:txBody>
      </p:sp>
      <p:sp>
        <p:nvSpPr>
          <p:cNvPr id="5" name="Footer Placeholder 4">
            <a:extLst>
              <a:ext uri="{FF2B5EF4-FFF2-40B4-BE49-F238E27FC236}">
                <a16:creationId xmlns:a16="http://schemas.microsoft.com/office/drawing/2014/main" id="{D4F85A5E-65C2-40AF-B8BB-DD283AFAB8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FE7EEC-77FE-3D2B-8BA1-780DCE8610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1E856B-2C1E-481B-A327-0117ECB0C6D6}" type="slidenum">
              <a:rPr lang="en-US" smtClean="0"/>
              <a:t>‹#›</a:t>
            </a:fld>
            <a:endParaRPr lang="en-US"/>
          </a:p>
        </p:txBody>
      </p:sp>
    </p:spTree>
    <p:extLst>
      <p:ext uri="{BB962C8B-B14F-4D97-AF65-F5344CB8AC3E}">
        <p14:creationId xmlns:p14="http://schemas.microsoft.com/office/powerpoint/2010/main" val="32638179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gif"/><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18.jpeg"/><Relationship Id="rId2" Type="http://schemas.openxmlformats.org/officeDocument/2006/relationships/image" Target="../media/image13.jpe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6.xml.rels><?xml version="1.0" encoding="UTF-8" standalone="yes"?>
<Relationships xmlns="http://schemas.openxmlformats.org/package/2006/relationships"><Relationship Id="rId3" Type="http://schemas.openxmlformats.org/officeDocument/2006/relationships/image" Target="../media/image25.jpeg"/><Relationship Id="rId7" Type="http://schemas.openxmlformats.org/officeDocument/2006/relationships/image" Target="../media/image29.jpeg"/><Relationship Id="rId2" Type="http://schemas.openxmlformats.org/officeDocument/2006/relationships/image" Target="../media/image24.jpe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jpeg"/></Relationships>
</file>

<file path=ppt/slides/_rels/slide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Panoramic view points of Riga - Riga City Photos">
            <a:extLst>
              <a:ext uri="{FF2B5EF4-FFF2-40B4-BE49-F238E27FC236}">
                <a16:creationId xmlns:a16="http://schemas.microsoft.com/office/drawing/2014/main" id="{663FE538-C396-4441-2816-2615E87AAFDF}"/>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l="4385" r="2282"/>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02E0477-039E-9458-752A-78F2541083CB}"/>
              </a:ext>
            </a:extLst>
          </p:cNvPr>
          <p:cNvSpPr>
            <a:spLocks noGrp="1"/>
          </p:cNvSpPr>
          <p:nvPr>
            <p:ph type="ctrTitle"/>
          </p:nvPr>
        </p:nvSpPr>
        <p:spPr>
          <a:xfrm>
            <a:off x="1524000" y="1122362"/>
            <a:ext cx="9144000" cy="2900518"/>
          </a:xfrm>
        </p:spPr>
        <p:txBody>
          <a:bodyPr>
            <a:normAutofit/>
          </a:bodyPr>
          <a:lstStyle/>
          <a:p>
            <a:br>
              <a:rPr lang="fr-FR" dirty="0">
                <a:solidFill>
                  <a:srgbClr val="FFFFFF"/>
                </a:solidFill>
              </a:rPr>
            </a:br>
            <a:r>
              <a:rPr lang="fr-FR" b="0" i="0" dirty="0">
                <a:solidFill>
                  <a:srgbClr val="FFFFFF"/>
                </a:solidFill>
                <a:effectLst/>
                <a:latin typeface="Google Sans"/>
              </a:rPr>
              <a:t>Voici les 5 meilleurs endroits à visiter à Riga, en Lettonie </a:t>
            </a:r>
            <a:endParaRPr lang="en-US" dirty="0">
              <a:solidFill>
                <a:srgbClr val="FFFFFF"/>
              </a:solidFill>
            </a:endParaRPr>
          </a:p>
        </p:txBody>
      </p:sp>
      <p:sp>
        <p:nvSpPr>
          <p:cNvPr id="3" name="Subtitle 2">
            <a:extLst>
              <a:ext uri="{FF2B5EF4-FFF2-40B4-BE49-F238E27FC236}">
                <a16:creationId xmlns:a16="http://schemas.microsoft.com/office/drawing/2014/main" id="{10197D31-6892-3F81-A75C-64DFC2B7C5C9}"/>
              </a:ext>
            </a:extLst>
          </p:cNvPr>
          <p:cNvSpPr>
            <a:spLocks noGrp="1"/>
          </p:cNvSpPr>
          <p:nvPr>
            <p:ph type="subTitle" idx="1"/>
          </p:nvPr>
        </p:nvSpPr>
        <p:spPr>
          <a:xfrm>
            <a:off x="1524000" y="4159404"/>
            <a:ext cx="9144000" cy="1098395"/>
          </a:xfrm>
        </p:spPr>
        <p:txBody>
          <a:bodyPr>
            <a:normAutofit/>
          </a:bodyPr>
          <a:lstStyle/>
          <a:p>
            <a:r>
              <a:rPr lang="en-US" dirty="0" err="1">
                <a:solidFill>
                  <a:srgbClr val="FFFFFF"/>
                </a:solidFill>
              </a:rPr>
              <a:t>Arsène</a:t>
            </a:r>
            <a:r>
              <a:rPr lang="en-US" dirty="0">
                <a:solidFill>
                  <a:srgbClr val="FFFFFF"/>
                </a:solidFill>
              </a:rPr>
              <a:t> </a:t>
            </a:r>
            <a:r>
              <a:rPr lang="en-US" dirty="0" err="1">
                <a:solidFill>
                  <a:srgbClr val="FFFFFF"/>
                </a:solidFill>
              </a:rPr>
              <a:t>Volodov</a:t>
            </a:r>
            <a:endParaRPr lang="en-US" dirty="0">
              <a:solidFill>
                <a:srgbClr val="FFFFFF"/>
              </a:solidFill>
            </a:endParaRPr>
          </a:p>
        </p:txBody>
      </p:sp>
    </p:spTree>
    <p:extLst>
      <p:ext uri="{BB962C8B-B14F-4D97-AF65-F5344CB8AC3E}">
        <p14:creationId xmlns:p14="http://schemas.microsoft.com/office/powerpoint/2010/main" val="1185465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1" name="Rectangle 2060">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3" name="Rectangle 2062">
            <a:extLst>
              <a:ext uri="{FF2B5EF4-FFF2-40B4-BE49-F238E27FC236}">
                <a16:creationId xmlns:a16="http://schemas.microsoft.com/office/drawing/2014/main" id="{2F36CA75-CFBF-4844-B719-8FE9EBADA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5" name="Rectangle 2064">
            <a:extLst>
              <a:ext uri="{FF2B5EF4-FFF2-40B4-BE49-F238E27FC236}">
                <a16:creationId xmlns:a16="http://schemas.microsoft.com/office/drawing/2014/main" id="{3D4A84B9-E564-4DD0-97F8-DBF1C460C2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67" name="Picture 2066">
            <a:extLst>
              <a:ext uri="{FF2B5EF4-FFF2-40B4-BE49-F238E27FC236}">
                <a16:creationId xmlns:a16="http://schemas.microsoft.com/office/drawing/2014/main" id="{4A599609-F5C2-4A0B-A992-913F814A631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40000"/>
            <a:extLst>
              <a:ext uri="{28A0092B-C50C-407E-A947-70E740481C1C}">
                <a14:useLocalDpi xmlns:a14="http://schemas.microsoft.com/office/drawing/2010/main" val="0"/>
              </a:ext>
            </a:extLst>
          </a:blip>
          <a:stretch>
            <a:fillRect/>
          </a:stretch>
        </p:blipFill>
        <p:spPr>
          <a:xfrm>
            <a:off x="0" y="0"/>
            <a:ext cx="12181172" cy="6858000"/>
          </a:xfrm>
          <a:prstGeom prst="rect">
            <a:avLst/>
          </a:prstGeom>
        </p:spPr>
      </p:pic>
      <p:sp>
        <p:nvSpPr>
          <p:cNvPr id="2069" name="Rectangle 2068">
            <a:extLst>
              <a:ext uri="{FF2B5EF4-FFF2-40B4-BE49-F238E27FC236}">
                <a16:creationId xmlns:a16="http://schemas.microsoft.com/office/drawing/2014/main" id="{102382E0-0A09-46AE-B955-B911CAFE7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1" name="Rectangle 2070">
            <a:extLst>
              <a:ext uri="{FF2B5EF4-FFF2-40B4-BE49-F238E27FC236}">
                <a16:creationId xmlns:a16="http://schemas.microsoft.com/office/drawing/2014/main" id="{7DE75D4A-0965-4973-BE75-DECCAC9A9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050" name="Picture 2" descr="Visite à pied gratuite de la vieille ville de Riga - Riga | FREETOUR.com">
            <a:extLst>
              <a:ext uri="{FF2B5EF4-FFF2-40B4-BE49-F238E27FC236}">
                <a16:creationId xmlns:a16="http://schemas.microsoft.com/office/drawing/2014/main" id="{5F69B641-2044-45A8-69DD-DEF8C572DB6A}"/>
              </a:ext>
            </a:extLst>
          </p:cNvPr>
          <p:cNvPicPr>
            <a:picLocks noChangeAspect="1" noChangeArrowheads="1"/>
          </p:cNvPicPr>
          <p:nvPr/>
        </p:nvPicPr>
        <p:blipFill rotWithShape="1">
          <a:blip r:embed="rId3">
            <a:alphaModFix amt="60000"/>
            <a:extLst>
              <a:ext uri="{28A0092B-C50C-407E-A947-70E740481C1C}">
                <a14:useLocalDpi xmlns:a14="http://schemas.microsoft.com/office/drawing/2010/main" val="0"/>
              </a:ext>
            </a:extLst>
          </a:blip>
          <a:srcRect r="3209"/>
          <a:stretch/>
        </p:blipFill>
        <p:spPr bwMode="auto">
          <a:xfrm>
            <a:off x="6094532" y="10"/>
            <a:ext cx="6093578" cy="343111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Photo libre de droit de Nuit De Rue Dans La Vieille Ville De Riga Lettonie  banque d'images et plus d'images libres de droit de Riga - iStock">
            <a:extLst>
              <a:ext uri="{FF2B5EF4-FFF2-40B4-BE49-F238E27FC236}">
                <a16:creationId xmlns:a16="http://schemas.microsoft.com/office/drawing/2014/main" id="{9AD5AB55-F9DA-5BD5-8C16-7B3359953BB8}"/>
              </a:ext>
            </a:extLst>
          </p:cNvPr>
          <p:cNvPicPr>
            <a:picLocks noChangeAspect="1" noChangeArrowheads="1"/>
          </p:cNvPicPr>
          <p:nvPr/>
        </p:nvPicPr>
        <p:blipFill rotWithShape="1">
          <a:blip r:embed="rId4">
            <a:alphaModFix amt="60000"/>
            <a:extLst>
              <a:ext uri="{28A0092B-C50C-407E-A947-70E740481C1C}">
                <a14:useLocalDpi xmlns:a14="http://schemas.microsoft.com/office/drawing/2010/main" val="0"/>
              </a:ext>
            </a:extLst>
          </a:blip>
          <a:srcRect t="8639" b="6689"/>
          <a:stretch/>
        </p:blipFill>
        <p:spPr bwMode="auto">
          <a:xfrm>
            <a:off x="7511" y="0"/>
            <a:ext cx="6093578" cy="343111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54F69AB-B5AD-0993-B9EA-AD88E2E46191}"/>
              </a:ext>
            </a:extLst>
          </p:cNvPr>
          <p:cNvSpPr>
            <a:spLocks noGrp="1"/>
          </p:cNvSpPr>
          <p:nvPr>
            <p:ph type="title"/>
          </p:nvPr>
        </p:nvSpPr>
        <p:spPr>
          <a:xfrm>
            <a:off x="1067274" y="843147"/>
            <a:ext cx="9801854" cy="991824"/>
          </a:xfrm>
        </p:spPr>
        <p:txBody>
          <a:bodyPr anchor="b">
            <a:normAutofit/>
          </a:bodyPr>
          <a:lstStyle/>
          <a:p>
            <a:pPr algn="ctr"/>
            <a:r>
              <a:rPr lang="en-US" sz="4800" b="0" i="0" dirty="0" err="1">
                <a:solidFill>
                  <a:srgbClr val="FFFFFF"/>
                </a:solidFill>
                <a:effectLst/>
                <a:latin typeface="Google Sans"/>
              </a:rPr>
              <a:t>Vieille</a:t>
            </a:r>
            <a:r>
              <a:rPr lang="en-US" sz="4800" b="0" i="0" dirty="0">
                <a:solidFill>
                  <a:srgbClr val="FFFFFF"/>
                </a:solidFill>
                <a:effectLst/>
                <a:latin typeface="Google Sans"/>
              </a:rPr>
              <a:t> </a:t>
            </a:r>
            <a:r>
              <a:rPr lang="en-US" sz="4800" b="0" i="0" dirty="0" err="1">
                <a:solidFill>
                  <a:srgbClr val="FFFFFF"/>
                </a:solidFill>
                <a:effectLst/>
                <a:latin typeface="Google Sans"/>
              </a:rPr>
              <a:t>ville</a:t>
            </a:r>
            <a:r>
              <a:rPr lang="en-US" sz="4800" b="0" i="0" dirty="0">
                <a:solidFill>
                  <a:srgbClr val="FFFFFF"/>
                </a:solidFill>
                <a:effectLst/>
                <a:latin typeface="Google Sans"/>
              </a:rPr>
              <a:t> de Riga</a:t>
            </a:r>
            <a:endParaRPr lang="en-US" sz="4800" dirty="0">
              <a:solidFill>
                <a:srgbClr val="FFFFFF"/>
              </a:solidFill>
            </a:endParaRPr>
          </a:p>
        </p:txBody>
      </p:sp>
      <p:pic>
        <p:nvPicPr>
          <p:cNvPr id="2052" name="Picture 4" descr="Centre Historique De La Vieille Ville De Riga Latvia Avec Ses Rues  Médiévales Et Ses Cafés Photo stock éditorial - Image du cityscape, maison:  228592228">
            <a:extLst>
              <a:ext uri="{FF2B5EF4-FFF2-40B4-BE49-F238E27FC236}">
                <a16:creationId xmlns:a16="http://schemas.microsoft.com/office/drawing/2014/main" id="{A95904E6-35B0-FC86-5D59-57BF8F9ED22D}"/>
              </a:ext>
            </a:extLst>
          </p:cNvPr>
          <p:cNvPicPr>
            <a:picLocks noChangeAspect="1" noChangeArrowheads="1"/>
          </p:cNvPicPr>
          <p:nvPr/>
        </p:nvPicPr>
        <p:blipFill rotWithShape="1">
          <a:blip r:embed="rId5">
            <a:alphaModFix amt="60000"/>
            <a:extLst>
              <a:ext uri="{28A0092B-C50C-407E-A947-70E740481C1C}">
                <a14:useLocalDpi xmlns:a14="http://schemas.microsoft.com/office/drawing/2010/main" val="0"/>
              </a:ext>
            </a:extLst>
          </a:blip>
          <a:srcRect t="8897" b="13438"/>
          <a:stretch/>
        </p:blipFill>
        <p:spPr bwMode="auto">
          <a:xfrm>
            <a:off x="6097280" y="3426870"/>
            <a:ext cx="6093578" cy="343112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Photo libre de droit de Riga Lettonie Façades Décorées De Vieilles Maisons  Sur La Rue Meistaru En Soirée Hiver Nouvel An Des Fêtes banque d'images et  plus d'images libres de droit de">
            <a:extLst>
              <a:ext uri="{FF2B5EF4-FFF2-40B4-BE49-F238E27FC236}">
                <a16:creationId xmlns:a16="http://schemas.microsoft.com/office/drawing/2014/main" id="{7BAC8DC7-EF04-5B6C-117E-B7DD5A6B5C83}"/>
              </a:ext>
            </a:extLst>
          </p:cNvPr>
          <p:cNvPicPr>
            <a:picLocks noChangeAspect="1" noChangeArrowheads="1"/>
          </p:cNvPicPr>
          <p:nvPr/>
        </p:nvPicPr>
        <p:blipFill rotWithShape="1">
          <a:blip r:embed="rId6">
            <a:alphaModFix amt="60000"/>
            <a:extLst>
              <a:ext uri="{28A0092B-C50C-407E-A947-70E740481C1C}">
                <a14:useLocalDpi xmlns:a14="http://schemas.microsoft.com/office/drawing/2010/main" val="0"/>
              </a:ext>
            </a:extLst>
          </a:blip>
          <a:srcRect t="8178" b="7467"/>
          <a:stretch/>
        </p:blipFill>
        <p:spPr bwMode="auto">
          <a:xfrm>
            <a:off x="7511" y="3426870"/>
            <a:ext cx="6093578" cy="343112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1E7C26BA-A22C-6A60-C491-4E4976C567C1}"/>
              </a:ext>
            </a:extLst>
          </p:cNvPr>
          <p:cNvSpPr>
            <a:spLocks noGrp="1"/>
          </p:cNvSpPr>
          <p:nvPr>
            <p:ph idx="1"/>
          </p:nvPr>
        </p:nvSpPr>
        <p:spPr>
          <a:xfrm>
            <a:off x="1196353" y="2049812"/>
            <a:ext cx="9801854" cy="2614231"/>
          </a:xfrm>
        </p:spPr>
        <p:txBody>
          <a:bodyPr anchor="t">
            <a:normAutofit/>
          </a:bodyPr>
          <a:lstStyle/>
          <a:p>
            <a:pPr marL="0" indent="0" algn="ctr">
              <a:buNone/>
            </a:pPr>
            <a:r>
              <a:rPr lang="fr-FR" b="0" i="0" dirty="0">
                <a:solidFill>
                  <a:schemeClr val="bg1"/>
                </a:solidFill>
                <a:effectLst/>
                <a:latin typeface="Google Sans"/>
              </a:rPr>
              <a:t>La vieille ville de Riga est un site du patrimoine mondial de l'UNESCO et l'une des plus grandes et mieux conservées d'Europe. Les rues pavées étroites de la vieille ville sont bordées de bâtiments historiques, dont de nombreux édifices religieux, des maisons de guilde et des hôtels particuliers. </a:t>
            </a:r>
            <a:endParaRPr lang="en-US" dirty="0">
              <a:solidFill>
                <a:schemeClr val="bg1"/>
              </a:solidFill>
            </a:endParaRPr>
          </a:p>
        </p:txBody>
      </p:sp>
    </p:spTree>
    <p:extLst>
      <p:ext uri="{BB962C8B-B14F-4D97-AF65-F5344CB8AC3E}">
        <p14:creationId xmlns:p14="http://schemas.microsoft.com/office/powerpoint/2010/main" val="1622849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7E123-D815-04C6-A702-6233C6AD9C3B}"/>
              </a:ext>
            </a:extLst>
          </p:cNvPr>
          <p:cNvSpPr>
            <a:spLocks noGrp="1"/>
          </p:cNvSpPr>
          <p:nvPr>
            <p:ph type="title"/>
          </p:nvPr>
        </p:nvSpPr>
        <p:spPr>
          <a:xfrm>
            <a:off x="4012443" y="4928180"/>
            <a:ext cx="3521122" cy="1286354"/>
          </a:xfrm>
        </p:spPr>
        <p:txBody>
          <a:bodyPr>
            <a:normAutofit/>
          </a:bodyPr>
          <a:lstStyle/>
          <a:p>
            <a:pPr algn="r"/>
            <a:r>
              <a:rPr lang="fr-FR" sz="3200" b="0" i="0" dirty="0">
                <a:effectLst/>
                <a:latin typeface="Google Sans"/>
              </a:rPr>
              <a:t>La Maison des Têtes Noires</a:t>
            </a:r>
            <a:endParaRPr lang="en-US" sz="6000" dirty="0"/>
          </a:p>
        </p:txBody>
      </p:sp>
      <p:sp>
        <p:nvSpPr>
          <p:cNvPr id="3093" name="Rectangle 3092">
            <a:extLst>
              <a:ext uri="{FF2B5EF4-FFF2-40B4-BE49-F238E27FC236}">
                <a16:creationId xmlns:a16="http://schemas.microsoft.com/office/drawing/2014/main" id="{8DF8AE6E-38CD-4B2A-8E02-F099DD30EF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126" y="629042"/>
            <a:ext cx="1217216" cy="85953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Maison des Têtes noires de Riga — Wikipédia">
            <a:extLst>
              <a:ext uri="{FF2B5EF4-FFF2-40B4-BE49-F238E27FC236}">
                <a16:creationId xmlns:a16="http://schemas.microsoft.com/office/drawing/2014/main" id="{E18D755E-9535-DF81-7E18-F01A2BE5AB4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71176" y="742789"/>
            <a:ext cx="900996" cy="632042"/>
          </a:xfrm>
          <a:prstGeom prst="rect">
            <a:avLst/>
          </a:prstGeom>
          <a:noFill/>
          <a:extLst>
            <a:ext uri="{909E8E84-426E-40DD-AFC4-6F175D3DCCD1}">
              <a14:hiddenFill xmlns:a14="http://schemas.microsoft.com/office/drawing/2010/main">
                <a:solidFill>
                  <a:srgbClr val="FFFFFF"/>
                </a:solidFill>
              </a14:hiddenFill>
            </a:ext>
          </a:extLst>
        </p:spPr>
      </p:pic>
      <p:sp>
        <p:nvSpPr>
          <p:cNvPr id="3095" name="Right Triangle 3094">
            <a:extLst>
              <a:ext uri="{FF2B5EF4-FFF2-40B4-BE49-F238E27FC236}">
                <a16:creationId xmlns:a16="http://schemas.microsoft.com/office/drawing/2014/main" id="{23293907-0F26-4752-BCD0-3AC2C5026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683" y="635538"/>
            <a:ext cx="680408" cy="849747"/>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97" name="Rectangle 3096">
            <a:extLst>
              <a:ext uri="{FF2B5EF4-FFF2-40B4-BE49-F238E27FC236}">
                <a16:creationId xmlns:a16="http://schemas.microsoft.com/office/drawing/2014/main" id="{4CA07809-FD84-4293-BEDA-C920BB2A1F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6352" y="8853"/>
            <a:ext cx="1576152" cy="147936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8" name="Picture 6" descr="Melngalvju Nams">
            <a:extLst>
              <a:ext uri="{FF2B5EF4-FFF2-40B4-BE49-F238E27FC236}">
                <a16:creationId xmlns:a16="http://schemas.microsoft.com/office/drawing/2014/main" id="{F32732FD-EBB2-79DF-E3B1-B8E510A0F43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182013" y="186246"/>
            <a:ext cx="1130087" cy="1130087"/>
          </a:xfrm>
          <a:prstGeom prst="rect">
            <a:avLst/>
          </a:prstGeom>
          <a:noFill/>
          <a:extLst>
            <a:ext uri="{909E8E84-426E-40DD-AFC4-6F175D3DCCD1}">
              <a14:hiddenFill xmlns:a14="http://schemas.microsoft.com/office/drawing/2010/main">
                <a:solidFill>
                  <a:srgbClr val="FFFFFF"/>
                </a:solidFill>
              </a14:hiddenFill>
            </a:ext>
          </a:extLst>
        </p:spPr>
      </p:pic>
      <p:sp>
        <p:nvSpPr>
          <p:cNvPr id="3099" name="Right Triangle 3098">
            <a:extLst>
              <a:ext uri="{FF2B5EF4-FFF2-40B4-BE49-F238E27FC236}">
                <a16:creationId xmlns:a16="http://schemas.microsoft.com/office/drawing/2014/main" id="{A06D4B98-7FBD-4771-9C71-AE026D670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23630" y="-1"/>
            <a:ext cx="1092260" cy="1479367"/>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01" name="Rectangle 3100">
            <a:extLst>
              <a:ext uri="{FF2B5EF4-FFF2-40B4-BE49-F238E27FC236}">
                <a16:creationId xmlns:a16="http://schemas.microsoft.com/office/drawing/2014/main" id="{1E32D174-F8A9-4FF0-8888-1B4F5E1849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4070" y="621519"/>
            <a:ext cx="4032504" cy="220370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03" name="Rectangle 3102">
            <a:extLst>
              <a:ext uri="{FF2B5EF4-FFF2-40B4-BE49-F238E27FC236}">
                <a16:creationId xmlns:a16="http://schemas.microsoft.com/office/drawing/2014/main" id="{769201C5-687E-46FB-BA72-23BA40BFE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107" y="2848090"/>
            <a:ext cx="2339075" cy="341607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5" name="Freeform: Shape 3104">
            <a:extLst>
              <a:ext uri="{FF2B5EF4-FFF2-40B4-BE49-F238E27FC236}">
                <a16:creationId xmlns:a16="http://schemas.microsoft.com/office/drawing/2014/main" id="{339141A8-FDFD-4ABE-A499-72C9669F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14143" y="991883"/>
            <a:ext cx="1371600" cy="2356777"/>
          </a:xfrm>
          <a:custGeom>
            <a:avLst/>
            <a:gdLst>
              <a:gd name="connsiteX0" fmla="*/ 0 w 1371600"/>
              <a:gd name="connsiteY0" fmla="*/ 0 h 2356777"/>
              <a:gd name="connsiteX1" fmla="*/ 0 w 1371600"/>
              <a:gd name="connsiteY1" fmla="*/ 1216152 h 2356777"/>
              <a:gd name="connsiteX2" fmla="*/ 4495 w 1371600"/>
              <a:gd name="connsiteY2" fmla="*/ 1216152 h 2356777"/>
              <a:gd name="connsiteX3" fmla="*/ 4495 w 1371600"/>
              <a:gd name="connsiteY3" fmla="*/ 2356777 h 2356777"/>
              <a:gd name="connsiteX4" fmla="*/ 1367105 w 1371600"/>
              <a:gd name="connsiteY4" fmla="*/ 2356777 h 2356777"/>
              <a:gd name="connsiteX5" fmla="*/ 1367105 w 1371600"/>
              <a:gd name="connsiteY5" fmla="*/ 1216152 h 2356777"/>
              <a:gd name="connsiteX6" fmla="*/ 1371600 w 1371600"/>
              <a:gd name="connsiteY6" fmla="*/ 1216152 h 2356777"/>
              <a:gd name="connsiteX7" fmla="*/ 1367105 w 1371600"/>
              <a:gd name="connsiteY7" fmla="*/ 1212166 h 2356777"/>
              <a:gd name="connsiteX8" fmla="*/ 1367105 w 1371600"/>
              <a:gd name="connsiteY8" fmla="*/ 1210176 h 2356777"/>
              <a:gd name="connsiteX9" fmla="*/ 1364860 w 1371600"/>
              <a:gd name="connsiteY9" fmla="*/ 1210176 h 235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1600" h="2356777">
                <a:moveTo>
                  <a:pt x="0" y="0"/>
                </a:moveTo>
                <a:lnTo>
                  <a:pt x="0" y="1216152"/>
                </a:lnTo>
                <a:lnTo>
                  <a:pt x="4495" y="1216152"/>
                </a:lnTo>
                <a:lnTo>
                  <a:pt x="4495" y="2356777"/>
                </a:lnTo>
                <a:lnTo>
                  <a:pt x="1367105" y="2356777"/>
                </a:lnTo>
                <a:lnTo>
                  <a:pt x="1367105" y="1216152"/>
                </a:lnTo>
                <a:lnTo>
                  <a:pt x="1371600" y="1216152"/>
                </a:lnTo>
                <a:lnTo>
                  <a:pt x="1367105" y="1212166"/>
                </a:lnTo>
                <a:lnTo>
                  <a:pt x="1367105" y="1210176"/>
                </a:lnTo>
                <a:lnTo>
                  <a:pt x="1364860" y="1210176"/>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07" name="Rectangle 3106">
            <a:extLst>
              <a:ext uri="{FF2B5EF4-FFF2-40B4-BE49-F238E27FC236}">
                <a16:creationId xmlns:a16="http://schemas.microsoft.com/office/drawing/2014/main" id="{8A439E11-755A-4258-859D-56A6B6AFC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78372" y="1485831"/>
            <a:ext cx="1990938" cy="1371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80" name="Picture 8" descr="Riga: House of the Blackheads | Town Hall Square (Riga, Latv… | Flickr">
            <a:extLst>
              <a:ext uri="{FF2B5EF4-FFF2-40B4-BE49-F238E27FC236}">
                <a16:creationId xmlns:a16="http://schemas.microsoft.com/office/drawing/2014/main" id="{13FA9343-5296-43C6-0E1E-6B3F953200D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149767" y="1632106"/>
            <a:ext cx="1602092" cy="1069397"/>
          </a:xfrm>
          <a:prstGeom prst="rect">
            <a:avLst/>
          </a:prstGeom>
          <a:noFill/>
          <a:extLst>
            <a:ext uri="{909E8E84-426E-40DD-AFC4-6F175D3DCCD1}">
              <a14:hiddenFill xmlns:a14="http://schemas.microsoft.com/office/drawing/2010/main">
                <a:solidFill>
                  <a:srgbClr val="FFFFFF"/>
                </a:solidFill>
              </a14:hiddenFill>
            </a:ext>
          </a:extLst>
        </p:spPr>
      </p:pic>
      <p:sp>
        <p:nvSpPr>
          <p:cNvPr id="3109" name="Right Triangle 3108">
            <a:extLst>
              <a:ext uri="{FF2B5EF4-FFF2-40B4-BE49-F238E27FC236}">
                <a16:creationId xmlns:a16="http://schemas.microsoft.com/office/drawing/2014/main" id="{E916EF49-F958-4F28-A999-F8FA8D09A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06828" y="2437565"/>
            <a:ext cx="325600" cy="406635"/>
          </a:xfrm>
          <a:prstGeom prst="rtTriangle">
            <a:avLst/>
          </a:prstGeom>
          <a:solidFill>
            <a:srgbClr val="E16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082" name="Picture 10">
            <a:extLst>
              <a:ext uri="{FF2B5EF4-FFF2-40B4-BE49-F238E27FC236}">
                <a16:creationId xmlns:a16="http://schemas.microsoft.com/office/drawing/2014/main" id="{E55AC572-2E46-2D71-002D-33F0A0373260}"/>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7909975" y="793531"/>
            <a:ext cx="3346774" cy="1881430"/>
          </a:xfrm>
          <a:prstGeom prst="rect">
            <a:avLst/>
          </a:prstGeom>
          <a:noFill/>
          <a:extLst>
            <a:ext uri="{909E8E84-426E-40DD-AFC4-6F175D3DCCD1}">
              <a14:hiddenFill xmlns:a14="http://schemas.microsoft.com/office/drawing/2010/main">
                <a:solidFill>
                  <a:srgbClr val="FFFFFF"/>
                </a:solidFill>
              </a14:hiddenFill>
            </a:ext>
          </a:extLst>
        </p:spPr>
      </p:pic>
      <p:sp>
        <p:nvSpPr>
          <p:cNvPr id="3111" name="Right Triangle 3110">
            <a:extLst>
              <a:ext uri="{FF2B5EF4-FFF2-40B4-BE49-F238E27FC236}">
                <a16:creationId xmlns:a16="http://schemas.microsoft.com/office/drawing/2014/main" id="{A7665D74-DFEA-412C-928C-F090E6708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83914" y="3243055"/>
            <a:ext cx="1881096" cy="1092260"/>
          </a:xfrm>
          <a:prstGeom prst="r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13" name="Rectangle 3112">
            <a:extLst>
              <a:ext uri="{FF2B5EF4-FFF2-40B4-BE49-F238E27FC236}">
                <a16:creationId xmlns:a16="http://schemas.microsoft.com/office/drawing/2014/main" id="{3E84BD56-679D-4E0C-9C9B-D694ABF07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2567" y="2843319"/>
            <a:ext cx="3474720" cy="188366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5" name="Right Triangle 3114">
            <a:extLst>
              <a:ext uri="{FF2B5EF4-FFF2-40B4-BE49-F238E27FC236}">
                <a16:creationId xmlns:a16="http://schemas.microsoft.com/office/drawing/2014/main" id="{2335FEDF-EF88-4E68-9CF7-5A72EF32A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0435" y="1488222"/>
            <a:ext cx="1092260" cy="1364098"/>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17" name="Freeform: Shape 3116">
            <a:extLst>
              <a:ext uri="{FF2B5EF4-FFF2-40B4-BE49-F238E27FC236}">
                <a16:creationId xmlns:a16="http://schemas.microsoft.com/office/drawing/2014/main" id="{03DB71A4-74AA-406D-9553-61C0C6D236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1093" y="1481744"/>
            <a:ext cx="1557796" cy="1362456"/>
          </a:xfrm>
          <a:custGeom>
            <a:avLst/>
            <a:gdLst>
              <a:gd name="connsiteX0" fmla="*/ 0 w 1557796"/>
              <a:gd name="connsiteY0" fmla="*/ 0 h 1362456"/>
              <a:gd name="connsiteX1" fmla="*/ 1557796 w 1557796"/>
              <a:gd name="connsiteY1" fmla="*/ 0 h 1362456"/>
              <a:gd name="connsiteX2" fmla="*/ 1557796 w 1557796"/>
              <a:gd name="connsiteY2" fmla="*/ 1362456 h 1362456"/>
              <a:gd name="connsiteX3" fmla="*/ 1090945 w 1557796"/>
              <a:gd name="connsiteY3" fmla="*/ 1362456 h 1362456"/>
            </a:gdLst>
            <a:ahLst/>
            <a:cxnLst>
              <a:cxn ang="0">
                <a:pos x="connsiteX0" y="connsiteY0"/>
              </a:cxn>
              <a:cxn ang="0">
                <a:pos x="connsiteX1" y="connsiteY1"/>
              </a:cxn>
              <a:cxn ang="0">
                <a:pos x="connsiteX2" y="connsiteY2"/>
              </a:cxn>
              <a:cxn ang="0">
                <a:pos x="connsiteX3" y="connsiteY3"/>
              </a:cxn>
            </a:cxnLst>
            <a:rect l="l" t="t" r="r" b="b"/>
            <a:pathLst>
              <a:path w="1557796" h="1362456">
                <a:moveTo>
                  <a:pt x="0" y="0"/>
                </a:moveTo>
                <a:lnTo>
                  <a:pt x="1557796" y="0"/>
                </a:lnTo>
                <a:lnTo>
                  <a:pt x="1557796" y="1362456"/>
                </a:lnTo>
                <a:lnTo>
                  <a:pt x="1090945" y="1362456"/>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Calibri" panose="020F0502020204030204"/>
            </a:endParaRPr>
          </a:p>
        </p:txBody>
      </p:sp>
      <p:sp>
        <p:nvSpPr>
          <p:cNvPr id="3119" name="Right Triangle 3118">
            <a:extLst>
              <a:ext uri="{FF2B5EF4-FFF2-40B4-BE49-F238E27FC236}">
                <a16:creationId xmlns:a16="http://schemas.microsoft.com/office/drawing/2014/main" id="{DA9994C2-211B-4BF6-B6A0-D67471594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6352" y="1480102"/>
            <a:ext cx="1092260" cy="1364098"/>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076" name="Picture 4">
            <a:extLst>
              <a:ext uri="{FF2B5EF4-FFF2-40B4-BE49-F238E27FC236}">
                <a16:creationId xmlns:a16="http://schemas.microsoft.com/office/drawing/2014/main" id="{F120850D-EE4F-EBCC-F0CA-618608DEB464}"/>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786047" y="3060567"/>
            <a:ext cx="2032216" cy="3044517"/>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Latvia Christmas Market Opening Dates 2023 | Confirmed Dates So Far -  Christmas Markets in Europe">
            <a:extLst>
              <a:ext uri="{FF2B5EF4-FFF2-40B4-BE49-F238E27FC236}">
                <a16:creationId xmlns:a16="http://schemas.microsoft.com/office/drawing/2014/main" id="{4030B1A8-B0C7-70E2-1F1B-0C19DA71DC2C}"/>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4626240" y="2979485"/>
            <a:ext cx="2432199" cy="1611332"/>
          </a:xfrm>
          <a:prstGeom prst="rect">
            <a:avLst/>
          </a:prstGeom>
          <a:noFill/>
          <a:extLst>
            <a:ext uri="{909E8E84-426E-40DD-AFC4-6F175D3DCCD1}">
              <a14:hiddenFill xmlns:a14="http://schemas.microsoft.com/office/drawing/2010/main">
                <a:solidFill>
                  <a:srgbClr val="FFFFFF"/>
                </a:solidFill>
              </a14:hiddenFill>
            </a:ext>
          </a:extLst>
        </p:spPr>
      </p:pic>
      <p:sp>
        <p:nvSpPr>
          <p:cNvPr id="3121" name="Right Triangle 3120">
            <a:extLst>
              <a:ext uri="{FF2B5EF4-FFF2-40B4-BE49-F238E27FC236}">
                <a16:creationId xmlns:a16="http://schemas.microsoft.com/office/drawing/2014/main" id="{837A7BE2-DF08-4ECE-A520-13927DBF4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782961" y="4947446"/>
            <a:ext cx="1495517" cy="1117075"/>
          </a:xfrm>
          <a:prstGeom prst="rtTriangle">
            <a:avLst/>
          </a:prstGeom>
          <a:solidFill>
            <a:schemeClr val="accent3">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90" name="Content Placeholder 3089">
            <a:extLst>
              <a:ext uri="{FF2B5EF4-FFF2-40B4-BE49-F238E27FC236}">
                <a16:creationId xmlns:a16="http://schemas.microsoft.com/office/drawing/2014/main" id="{7D896D14-0263-D7BA-35C3-0DE943EFD7D9}"/>
              </a:ext>
            </a:extLst>
          </p:cNvPr>
          <p:cNvSpPr>
            <a:spLocks noGrp="1"/>
          </p:cNvSpPr>
          <p:nvPr>
            <p:ph idx="1"/>
          </p:nvPr>
        </p:nvSpPr>
        <p:spPr>
          <a:xfrm>
            <a:off x="7855297" y="3153048"/>
            <a:ext cx="3706577" cy="3061485"/>
          </a:xfrm>
        </p:spPr>
        <p:txBody>
          <a:bodyPr anchor="ctr">
            <a:noAutofit/>
          </a:bodyPr>
          <a:lstStyle/>
          <a:p>
            <a:r>
              <a:rPr lang="fr-FR" sz="2500" b="0" i="0" dirty="0">
                <a:effectLst/>
                <a:latin typeface="Google Sans"/>
              </a:rPr>
              <a:t>La Maison des Têtes Noires est un magnifique bâtiment gothique construit au XIVe siècle. Il est orné de sculptures colorées représentant des têtes de chevaliers et de guerriers. </a:t>
            </a:r>
            <a:endParaRPr lang="en-US" sz="2500" dirty="0"/>
          </a:p>
        </p:txBody>
      </p:sp>
    </p:spTree>
    <p:extLst>
      <p:ext uri="{BB962C8B-B14F-4D97-AF65-F5344CB8AC3E}">
        <p14:creationId xmlns:p14="http://schemas.microsoft.com/office/powerpoint/2010/main" val="345238539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02" name="Picture 6" descr="Central Market | Shopping | Riga">
            <a:extLst>
              <a:ext uri="{FF2B5EF4-FFF2-40B4-BE49-F238E27FC236}">
                <a16:creationId xmlns:a16="http://schemas.microsoft.com/office/drawing/2014/main" id="{72902197-2555-29E3-D833-35C5F03B2F22}"/>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30"/>
          <a:stretch/>
        </p:blipFill>
        <p:spPr bwMode="auto">
          <a:xfrm>
            <a:off x="20" y="1021"/>
            <a:ext cx="12191980" cy="685595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907F3A6-B634-7FC8-91D6-5CB5A907322E}"/>
              </a:ext>
            </a:extLst>
          </p:cNvPr>
          <p:cNvSpPr>
            <a:spLocks noGrp="1"/>
          </p:cNvSpPr>
          <p:nvPr>
            <p:ph type="title"/>
          </p:nvPr>
        </p:nvSpPr>
        <p:spPr>
          <a:xfrm>
            <a:off x="704209" y="635069"/>
            <a:ext cx="4509236" cy="1139139"/>
          </a:xfrm>
        </p:spPr>
        <p:txBody>
          <a:bodyPr>
            <a:normAutofit/>
          </a:bodyPr>
          <a:lstStyle/>
          <a:p>
            <a:r>
              <a:rPr lang="fr-FR" sz="3200" b="0" i="0" dirty="0">
                <a:effectLst/>
                <a:latin typeface="Google Sans"/>
              </a:rPr>
              <a:t>La place du marché de Riga</a:t>
            </a:r>
            <a:endParaRPr lang="en-US" sz="6600" dirty="0"/>
          </a:p>
        </p:txBody>
      </p:sp>
      <p:sp>
        <p:nvSpPr>
          <p:cNvPr id="4112" name="Content Placeholder 4111">
            <a:extLst>
              <a:ext uri="{FF2B5EF4-FFF2-40B4-BE49-F238E27FC236}">
                <a16:creationId xmlns:a16="http://schemas.microsoft.com/office/drawing/2014/main" id="{88A01058-2E19-13A3-3CB1-9A55851C775F}"/>
              </a:ext>
            </a:extLst>
          </p:cNvPr>
          <p:cNvSpPr>
            <a:spLocks noGrp="1"/>
          </p:cNvSpPr>
          <p:nvPr>
            <p:ph idx="1"/>
          </p:nvPr>
        </p:nvSpPr>
        <p:spPr>
          <a:xfrm>
            <a:off x="720992" y="1941362"/>
            <a:ext cx="4492454" cy="2419097"/>
          </a:xfrm>
        </p:spPr>
        <p:txBody>
          <a:bodyPr anchor="t">
            <a:normAutofit/>
          </a:bodyPr>
          <a:lstStyle/>
          <a:p>
            <a:r>
              <a:rPr lang="fr-FR" sz="2000" b="0" i="0" dirty="0">
                <a:effectLst/>
                <a:latin typeface="Google Sans"/>
              </a:rPr>
              <a:t>La place du marché de Riga est la plus grande place de marché en Europe du Nord. Elle est bordée de stands vendant des produits frais, des fleurs, des souvenirs et des produits artisanaux. </a:t>
            </a:r>
            <a:endParaRPr lang="en-US" sz="3200" dirty="0"/>
          </a:p>
        </p:txBody>
      </p:sp>
      <p:sp>
        <p:nvSpPr>
          <p:cNvPr id="4115" name="Oval 4114">
            <a:extLst>
              <a:ext uri="{FF2B5EF4-FFF2-40B4-BE49-F238E27FC236}">
                <a16:creationId xmlns:a16="http://schemas.microsoft.com/office/drawing/2014/main" id="{07977D39-626F-40D7-B00F-16E02602D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9615" y="197110"/>
            <a:ext cx="2020824" cy="202082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104" name="Picture 8" descr="A fascinating visit to Riga Central Market - shopping tip">
            <a:extLst>
              <a:ext uri="{FF2B5EF4-FFF2-40B4-BE49-F238E27FC236}">
                <a16:creationId xmlns:a16="http://schemas.microsoft.com/office/drawing/2014/main" id="{8A79740D-D790-FA4F-4FDD-637BF9371E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071" r="20434" b="7"/>
          <a:stretch/>
        </p:blipFill>
        <p:spPr bwMode="auto">
          <a:xfrm>
            <a:off x="5714207" y="361702"/>
            <a:ext cx="1691640" cy="1691640"/>
          </a:xfrm>
          <a:custGeom>
            <a:avLst/>
            <a:gdLst/>
            <a:ahLst/>
            <a:cxnLst/>
            <a:rect l="l" t="t" r="r" b="b"/>
            <a:pathLst>
              <a:path w="1956816" h="1956816">
                <a:moveTo>
                  <a:pt x="978408" y="0"/>
                </a:moveTo>
                <a:cubicBezTo>
                  <a:pt x="1518768" y="0"/>
                  <a:pt x="1956816" y="438048"/>
                  <a:pt x="1956816" y="978408"/>
                </a:cubicBezTo>
                <a:cubicBezTo>
                  <a:pt x="1956816" y="1518768"/>
                  <a:pt x="1518768" y="1956816"/>
                  <a:pt x="978408" y="1956816"/>
                </a:cubicBezTo>
                <a:cubicBezTo>
                  <a:pt x="438048" y="1956816"/>
                  <a:pt x="0" y="1518768"/>
                  <a:pt x="0" y="978408"/>
                </a:cubicBezTo>
                <a:cubicBezTo>
                  <a:pt x="0" y="438048"/>
                  <a:pt x="438048" y="0"/>
                  <a:pt x="978408" y="0"/>
                </a:cubicBezTo>
                <a:close/>
              </a:path>
            </a:pathLst>
          </a:custGeom>
          <a:noFill/>
          <a:extLst>
            <a:ext uri="{909E8E84-426E-40DD-AFC4-6F175D3DCCD1}">
              <a14:hiddenFill xmlns:a14="http://schemas.microsoft.com/office/drawing/2010/main">
                <a:solidFill>
                  <a:srgbClr val="FFFFFF"/>
                </a:solidFill>
              </a14:hiddenFill>
            </a:ext>
          </a:extLst>
        </p:spPr>
      </p:pic>
      <p:sp>
        <p:nvSpPr>
          <p:cNvPr id="4117" name="Freeform: Shape 4116">
            <a:extLst>
              <a:ext uri="{FF2B5EF4-FFF2-40B4-BE49-F238E27FC236}">
                <a16:creationId xmlns:a16="http://schemas.microsoft.com/office/drawing/2014/main" id="{B905CDE4-B751-4B3E-B625-6E59F8903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4932" y="1"/>
            <a:ext cx="4077068" cy="3445261"/>
          </a:xfrm>
          <a:custGeom>
            <a:avLst/>
            <a:gdLst>
              <a:gd name="connsiteX0" fmla="*/ 250035 w 4077068"/>
              <a:gd name="connsiteY0" fmla="*/ 0 h 3445261"/>
              <a:gd name="connsiteX1" fmla="*/ 4077068 w 4077068"/>
              <a:gd name="connsiteY1" fmla="*/ 0 h 3445261"/>
              <a:gd name="connsiteX2" fmla="*/ 4077068 w 4077068"/>
              <a:gd name="connsiteY2" fmla="*/ 2743040 h 3445261"/>
              <a:gd name="connsiteX3" fmla="*/ 4074154 w 4077068"/>
              <a:gd name="connsiteY3" fmla="*/ 2746247 h 3445261"/>
              <a:gd name="connsiteX4" fmla="*/ 2386584 w 4077068"/>
              <a:gd name="connsiteY4" fmla="*/ 3445261 h 3445261"/>
              <a:gd name="connsiteX5" fmla="*/ 0 w 4077068"/>
              <a:gd name="connsiteY5" fmla="*/ 1058677 h 3445261"/>
              <a:gd name="connsiteX6" fmla="*/ 187550 w 4077068"/>
              <a:gd name="connsiteY6" fmla="*/ 129711 h 344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7068" h="3445261">
                <a:moveTo>
                  <a:pt x="250035" y="0"/>
                </a:moveTo>
                <a:lnTo>
                  <a:pt x="4077068" y="0"/>
                </a:lnTo>
                <a:lnTo>
                  <a:pt x="4077068" y="2743040"/>
                </a:lnTo>
                <a:lnTo>
                  <a:pt x="4074154" y="2746247"/>
                </a:lnTo>
                <a:cubicBezTo>
                  <a:pt x="3642267" y="3178134"/>
                  <a:pt x="3045621" y="3445261"/>
                  <a:pt x="2386584" y="3445261"/>
                </a:cubicBezTo>
                <a:cubicBezTo>
                  <a:pt x="1068510" y="3445261"/>
                  <a:pt x="0" y="2376751"/>
                  <a:pt x="0" y="1058677"/>
                </a:cubicBezTo>
                <a:cubicBezTo>
                  <a:pt x="0" y="729159"/>
                  <a:pt x="66782" y="415238"/>
                  <a:pt x="187550" y="129711"/>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19" name="Oval 4118">
            <a:extLst>
              <a:ext uri="{FF2B5EF4-FFF2-40B4-BE49-F238E27FC236}">
                <a16:creationId xmlns:a16="http://schemas.microsoft.com/office/drawing/2014/main" id="{08108C16-F4C0-44AA-999D-17BD39219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1428" y="2550745"/>
            <a:ext cx="3072384" cy="30723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106" name="Picture 10" descr="Riga Central Market, Latvia - Times of India Travel">
            <a:extLst>
              <a:ext uri="{FF2B5EF4-FFF2-40B4-BE49-F238E27FC236}">
                <a16:creationId xmlns:a16="http://schemas.microsoft.com/office/drawing/2014/main" id="{EB4E83B9-825E-0765-FDA2-42C161C2496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904" r="20096"/>
          <a:stretch/>
        </p:blipFill>
        <p:spPr bwMode="auto">
          <a:xfrm>
            <a:off x="5886020" y="2715337"/>
            <a:ext cx="2743200" cy="2743200"/>
          </a:xfrm>
          <a:custGeom>
            <a:avLst/>
            <a:gdLst/>
            <a:ahLst/>
            <a:cxnLst/>
            <a:rect l="l" t="t" r="r" b="b"/>
            <a:pathLst>
              <a:path w="2834640" h="2834640">
                <a:moveTo>
                  <a:pt x="1417320" y="0"/>
                </a:moveTo>
                <a:cubicBezTo>
                  <a:pt x="2200084" y="0"/>
                  <a:pt x="2834640" y="634556"/>
                  <a:pt x="2834640" y="1417320"/>
                </a:cubicBezTo>
                <a:cubicBezTo>
                  <a:pt x="2834640" y="2200084"/>
                  <a:pt x="2200084" y="2834640"/>
                  <a:pt x="1417320" y="2834640"/>
                </a:cubicBezTo>
                <a:cubicBezTo>
                  <a:pt x="634556" y="2834640"/>
                  <a:pt x="0" y="2200084"/>
                  <a:pt x="0" y="1417320"/>
                </a:cubicBezTo>
                <a:cubicBezTo>
                  <a:pt x="0" y="634556"/>
                  <a:pt x="634556" y="0"/>
                  <a:pt x="1417320" y="0"/>
                </a:cubicBezTo>
                <a:close/>
              </a:path>
            </a:pathLst>
          </a:custGeom>
          <a:noFill/>
          <a:extLst>
            <a:ext uri="{909E8E84-426E-40DD-AFC4-6F175D3DCCD1}">
              <a14:hiddenFill xmlns:a14="http://schemas.microsoft.com/office/drawing/2010/main">
                <a:solidFill>
                  <a:srgbClr val="FFFFFF"/>
                </a:solidFill>
              </a14:hiddenFill>
            </a:ext>
          </a:extLst>
        </p:spPr>
      </p:pic>
      <p:pic>
        <p:nvPicPr>
          <p:cNvPr id="4100" name="Picture 4" descr="Riga Central Market • Market » outdooractive.com">
            <a:extLst>
              <a:ext uri="{FF2B5EF4-FFF2-40B4-BE49-F238E27FC236}">
                <a16:creationId xmlns:a16="http://schemas.microsoft.com/office/drawing/2014/main" id="{71951BBC-F99D-9DCB-DB3E-A6F011C5993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9316" r="11382" b="2"/>
          <a:stretch/>
        </p:blipFill>
        <p:spPr bwMode="auto">
          <a:xfrm>
            <a:off x="8278624" y="2"/>
            <a:ext cx="3913376" cy="3281569"/>
          </a:xfrm>
          <a:custGeom>
            <a:avLst/>
            <a:gdLst/>
            <a:ahLst/>
            <a:cxnLst/>
            <a:rect l="l" t="t" r="r" b="b"/>
            <a:pathLst>
              <a:path w="3913376" h="3281569">
                <a:moveTo>
                  <a:pt x="267865" y="0"/>
                </a:moveTo>
                <a:lnTo>
                  <a:pt x="3913376" y="0"/>
                </a:lnTo>
                <a:lnTo>
                  <a:pt x="3913376" y="2499938"/>
                </a:lnTo>
                <a:lnTo>
                  <a:pt x="3794714" y="2630499"/>
                </a:lnTo>
                <a:cubicBezTo>
                  <a:pt x="3392450" y="3032763"/>
                  <a:pt x="2836727" y="3281569"/>
                  <a:pt x="2222892" y="3281569"/>
                </a:cubicBezTo>
                <a:cubicBezTo>
                  <a:pt x="995223" y="3281569"/>
                  <a:pt x="0" y="2286346"/>
                  <a:pt x="0" y="1058677"/>
                </a:cubicBezTo>
                <a:cubicBezTo>
                  <a:pt x="0" y="751760"/>
                  <a:pt x="62202" y="459370"/>
                  <a:pt x="174686" y="193427"/>
                </a:cubicBezTo>
                <a:close/>
              </a:path>
            </a:pathLst>
          </a:custGeom>
          <a:noFill/>
          <a:extLst>
            <a:ext uri="{909E8E84-426E-40DD-AFC4-6F175D3DCCD1}">
              <a14:hiddenFill xmlns:a14="http://schemas.microsoft.com/office/drawing/2010/main">
                <a:solidFill>
                  <a:srgbClr val="FFFFFF"/>
                </a:solidFill>
              </a14:hiddenFill>
            </a:ext>
          </a:extLst>
        </p:spPr>
      </p:pic>
      <p:sp>
        <p:nvSpPr>
          <p:cNvPr id="4121" name="Freeform: Shape 4120">
            <a:extLst>
              <a:ext uri="{FF2B5EF4-FFF2-40B4-BE49-F238E27FC236}">
                <a16:creationId xmlns:a16="http://schemas.microsoft.com/office/drawing/2014/main" id="{CDC29AC1-2821-4FCC-B597-88DAF39C36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3162" y="4604085"/>
            <a:ext cx="4281112" cy="2253913"/>
          </a:xfrm>
          <a:custGeom>
            <a:avLst/>
            <a:gdLst>
              <a:gd name="connsiteX0" fmla="*/ 2140556 w 4281112"/>
              <a:gd name="connsiteY0" fmla="*/ 0 h 2253913"/>
              <a:gd name="connsiteX1" fmla="*/ 4281112 w 4281112"/>
              <a:gd name="connsiteY1" fmla="*/ 2140556 h 2253913"/>
              <a:gd name="connsiteX2" fmla="*/ 4275388 w 4281112"/>
              <a:gd name="connsiteY2" fmla="*/ 2253913 h 2253913"/>
              <a:gd name="connsiteX3" fmla="*/ 5724 w 4281112"/>
              <a:gd name="connsiteY3" fmla="*/ 2253913 h 2253913"/>
              <a:gd name="connsiteX4" fmla="*/ 0 w 4281112"/>
              <a:gd name="connsiteY4" fmla="*/ 2140556 h 2253913"/>
              <a:gd name="connsiteX5" fmla="*/ 2140556 w 4281112"/>
              <a:gd name="connsiteY5" fmla="*/ 0 h 225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112" h="2253913">
                <a:moveTo>
                  <a:pt x="2140556" y="0"/>
                </a:moveTo>
                <a:cubicBezTo>
                  <a:pt x="3322752" y="0"/>
                  <a:pt x="4281112" y="958360"/>
                  <a:pt x="4281112" y="2140556"/>
                </a:cubicBezTo>
                <a:lnTo>
                  <a:pt x="4275388" y="2253913"/>
                </a:lnTo>
                <a:lnTo>
                  <a:pt x="5724" y="2253913"/>
                </a:lnTo>
                <a:lnTo>
                  <a:pt x="0" y="2140556"/>
                </a:lnTo>
                <a:cubicBezTo>
                  <a:pt x="0" y="958360"/>
                  <a:pt x="958360" y="0"/>
                  <a:pt x="214055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108" name="Picture 12" descr="Rīga Central Market | Maskavas Forštate, Avotu Iela &amp; Grīziņkalns, Rīga |  Attractions - Lonely Planet">
            <a:extLst>
              <a:ext uri="{FF2B5EF4-FFF2-40B4-BE49-F238E27FC236}">
                <a16:creationId xmlns:a16="http://schemas.microsoft.com/office/drawing/2014/main" id="{40F2E153-FF3E-2524-50CE-7013CA17923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8774" r="28336" b="2"/>
          <a:stretch/>
        </p:blipFill>
        <p:spPr bwMode="auto">
          <a:xfrm>
            <a:off x="1818614" y="4769536"/>
            <a:ext cx="3950208" cy="2088462"/>
          </a:xfrm>
          <a:custGeom>
            <a:avLst/>
            <a:gdLst/>
            <a:ahLst/>
            <a:cxnLst/>
            <a:rect l="l" t="t" r="r" b="b"/>
            <a:pathLst>
              <a:path w="3950208" h="2088462">
                <a:moveTo>
                  <a:pt x="1975104" y="0"/>
                </a:moveTo>
                <a:cubicBezTo>
                  <a:pt x="3065924" y="0"/>
                  <a:pt x="3950208" y="884284"/>
                  <a:pt x="3950208" y="1975104"/>
                </a:cubicBezTo>
                <a:lnTo>
                  <a:pt x="3944484" y="2088462"/>
                </a:lnTo>
                <a:lnTo>
                  <a:pt x="5724" y="2088462"/>
                </a:lnTo>
                <a:lnTo>
                  <a:pt x="0" y="1975104"/>
                </a:lnTo>
                <a:cubicBezTo>
                  <a:pt x="0" y="884284"/>
                  <a:pt x="884284" y="0"/>
                  <a:pt x="1975104" y="0"/>
                </a:cubicBezTo>
                <a:close/>
              </a:path>
            </a:pathLst>
          </a:custGeom>
          <a:noFill/>
          <a:extLst>
            <a:ext uri="{909E8E84-426E-40DD-AFC4-6F175D3DCCD1}">
              <a14:hiddenFill xmlns:a14="http://schemas.microsoft.com/office/drawing/2010/main">
                <a:solidFill>
                  <a:srgbClr val="FFFFFF"/>
                </a:solidFill>
              </a14:hiddenFill>
            </a:ext>
          </a:extLst>
        </p:spPr>
      </p:pic>
      <p:sp>
        <p:nvSpPr>
          <p:cNvPr id="4123" name="Freeform: Shape 4122">
            <a:extLst>
              <a:ext uri="{FF2B5EF4-FFF2-40B4-BE49-F238E27FC236}">
                <a16:creationId xmlns:a16="http://schemas.microsoft.com/office/drawing/2014/main" id="{C8F10CB3-3B5E-4C7A-98CF-B87454DD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8370" y="3966828"/>
            <a:ext cx="3339958" cy="2891173"/>
          </a:xfrm>
          <a:custGeom>
            <a:avLst/>
            <a:gdLst>
              <a:gd name="connsiteX0" fmla="*/ 2002536 w 3339958"/>
              <a:gd name="connsiteY0" fmla="*/ 0 h 2891173"/>
              <a:gd name="connsiteX1" fmla="*/ 3276335 w 3339958"/>
              <a:gd name="connsiteY1" fmla="*/ 457282 h 2891173"/>
              <a:gd name="connsiteX2" fmla="*/ 3339958 w 3339958"/>
              <a:gd name="connsiteY2" fmla="*/ 515107 h 2891173"/>
              <a:gd name="connsiteX3" fmla="*/ 3339958 w 3339958"/>
              <a:gd name="connsiteY3" fmla="*/ 2891173 h 2891173"/>
              <a:gd name="connsiteX4" fmla="*/ 209954 w 3339958"/>
              <a:gd name="connsiteY4" fmla="*/ 2891173 h 2891173"/>
              <a:gd name="connsiteX5" fmla="*/ 157369 w 3339958"/>
              <a:gd name="connsiteY5" fmla="*/ 2782014 h 2891173"/>
              <a:gd name="connsiteX6" fmla="*/ 0 w 3339958"/>
              <a:gd name="connsiteY6" fmla="*/ 2002536 h 2891173"/>
              <a:gd name="connsiteX7" fmla="*/ 2002536 w 3339958"/>
              <a:gd name="connsiteY7" fmla="*/ 0 h 2891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958" h="2891173">
                <a:moveTo>
                  <a:pt x="2002536" y="0"/>
                </a:moveTo>
                <a:cubicBezTo>
                  <a:pt x="2486398" y="0"/>
                  <a:pt x="2930179" y="171609"/>
                  <a:pt x="3276335" y="457282"/>
                </a:cubicBezTo>
                <a:lnTo>
                  <a:pt x="3339958" y="515107"/>
                </a:lnTo>
                <a:lnTo>
                  <a:pt x="3339958" y="2891173"/>
                </a:lnTo>
                <a:lnTo>
                  <a:pt x="209954" y="2891173"/>
                </a:lnTo>
                <a:lnTo>
                  <a:pt x="157369" y="2782014"/>
                </a:lnTo>
                <a:cubicBezTo>
                  <a:pt x="56036" y="2542434"/>
                  <a:pt x="0" y="2279029"/>
                  <a:pt x="0" y="2002536"/>
                </a:cubicBezTo>
                <a:cubicBezTo>
                  <a:pt x="0" y="896566"/>
                  <a:pt x="896566" y="0"/>
                  <a:pt x="200253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98" name="Picture 2" descr="Riga Central Market">
            <a:extLst>
              <a:ext uri="{FF2B5EF4-FFF2-40B4-BE49-F238E27FC236}">
                <a16:creationId xmlns:a16="http://schemas.microsoft.com/office/drawing/2014/main" id="{B8213B93-022D-42B6-EE12-D81356CFD7D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6682" r="5870" b="-2"/>
          <a:stretch/>
        </p:blipFill>
        <p:spPr bwMode="auto">
          <a:xfrm>
            <a:off x="9009416" y="4131546"/>
            <a:ext cx="3178912" cy="2726454"/>
          </a:xfrm>
          <a:custGeom>
            <a:avLst/>
            <a:gdLst/>
            <a:ahLst/>
            <a:cxnLst/>
            <a:rect l="l" t="t" r="r" b="b"/>
            <a:pathLst>
              <a:path w="3178912" h="2726454">
                <a:moveTo>
                  <a:pt x="1837818" y="0"/>
                </a:moveTo>
                <a:cubicBezTo>
                  <a:pt x="2345318" y="0"/>
                  <a:pt x="2804772" y="205705"/>
                  <a:pt x="3137352" y="538285"/>
                </a:cubicBezTo>
                <a:lnTo>
                  <a:pt x="3178912" y="584013"/>
                </a:lnTo>
                <a:lnTo>
                  <a:pt x="3178912" y="2726454"/>
                </a:lnTo>
                <a:lnTo>
                  <a:pt x="229483" y="2726454"/>
                </a:lnTo>
                <a:lnTo>
                  <a:pt x="221815" y="2713832"/>
                </a:lnTo>
                <a:cubicBezTo>
                  <a:pt x="80353" y="2453425"/>
                  <a:pt x="0" y="2155005"/>
                  <a:pt x="0" y="1837818"/>
                </a:cubicBezTo>
                <a:cubicBezTo>
                  <a:pt x="0" y="822819"/>
                  <a:pt x="822819" y="0"/>
                  <a:pt x="1837818"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556344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5139" name="Rectangle 5138">
            <a:extLst>
              <a:ext uri="{FF2B5EF4-FFF2-40B4-BE49-F238E27FC236}">
                <a16:creationId xmlns:a16="http://schemas.microsoft.com/office/drawing/2014/main" id="{5CB593EA-2F98-479F-B4C4-F366571F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6" name="Picture 6" descr="Art nouveau à Riga — Wikipédia">
            <a:extLst>
              <a:ext uri="{FF2B5EF4-FFF2-40B4-BE49-F238E27FC236}">
                <a16:creationId xmlns:a16="http://schemas.microsoft.com/office/drawing/2014/main" id="{0580A53E-B4F8-4803-020B-84FEDDAE926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613" r="16541" b="4"/>
          <a:stretch/>
        </p:blipFill>
        <p:spPr bwMode="auto">
          <a:xfrm>
            <a:off x="20" y="10"/>
            <a:ext cx="2970445" cy="3383269"/>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Art Nouveau facade of the house Alberta iela 13 or Albert Street 13,  architect Mikhail Eisenstein, Riga, Latvia Stock Photo - Alamy">
            <a:extLst>
              <a:ext uri="{FF2B5EF4-FFF2-40B4-BE49-F238E27FC236}">
                <a16:creationId xmlns:a16="http://schemas.microsoft.com/office/drawing/2014/main" id="{A95E701B-6F44-9EC8-97B2-944D95C68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709" r="4" b="9392"/>
          <a:stretch/>
        </p:blipFill>
        <p:spPr bwMode="auto">
          <a:xfrm>
            <a:off x="3072956" y="10"/>
            <a:ext cx="2970465" cy="3383268"/>
          </a:xfrm>
          <a:prstGeom prst="rect">
            <a:avLst/>
          </a:prstGeom>
          <a:noFill/>
          <a:extLst>
            <a:ext uri="{909E8E84-426E-40DD-AFC4-6F175D3DCCD1}">
              <a14:hiddenFill xmlns:a14="http://schemas.microsoft.com/office/drawing/2010/main">
                <a:solidFill>
                  <a:srgbClr val="FFFFFF"/>
                </a:solidFill>
              </a14:hiddenFill>
            </a:ext>
          </a:extLst>
        </p:spPr>
      </p:pic>
      <p:pic>
        <p:nvPicPr>
          <p:cNvPr id="5134" name="Picture 14" descr="Art nouveau à Riga : Histoire et plus belles constructions">
            <a:extLst>
              <a:ext uri="{FF2B5EF4-FFF2-40B4-BE49-F238E27FC236}">
                <a16:creationId xmlns:a16="http://schemas.microsoft.com/office/drawing/2014/main" id="{3EF03FD0-C0AB-B0FD-6543-A31CE7E1D3A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258" r="17889" b="-1"/>
          <a:stretch/>
        </p:blipFill>
        <p:spPr bwMode="auto">
          <a:xfrm>
            <a:off x="6145909"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QUARTIER ART NOUVEAU - Monuments - Rīga - Lettonie">
            <a:extLst>
              <a:ext uri="{FF2B5EF4-FFF2-40B4-BE49-F238E27FC236}">
                <a16:creationId xmlns:a16="http://schemas.microsoft.com/office/drawing/2014/main" id="{16FC4601-8BD9-D4B2-C460-A058F0C5AFA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893" r="22255" b="-1"/>
          <a:stretch/>
        </p:blipFill>
        <p:spPr bwMode="auto">
          <a:xfrm>
            <a:off x="9220200"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5132" name="Picture 12" descr="Riga Art Nouveau Free Tour | Riga Free Tour">
            <a:extLst>
              <a:ext uri="{FF2B5EF4-FFF2-40B4-BE49-F238E27FC236}">
                <a16:creationId xmlns:a16="http://schemas.microsoft.com/office/drawing/2014/main" id="{0A5CC1D1-727D-509D-71D1-778E3081BFF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0989" r="-1" b="18824"/>
          <a:stretch/>
        </p:blipFill>
        <p:spPr bwMode="auto">
          <a:xfrm>
            <a:off x="-1018" y="3474720"/>
            <a:ext cx="6044438" cy="3383280"/>
          </a:xfrm>
          <a:prstGeom prst="rect">
            <a:avLst/>
          </a:prstGeom>
          <a:noFill/>
          <a:extLst>
            <a:ext uri="{909E8E84-426E-40DD-AFC4-6F175D3DCCD1}">
              <a14:hiddenFill xmlns:a14="http://schemas.microsoft.com/office/drawing/2010/main">
                <a:solidFill>
                  <a:srgbClr val="FFFFFF"/>
                </a:solidFill>
              </a14:hiddenFill>
            </a:ext>
          </a:extLst>
        </p:spPr>
      </p:pic>
      <p:sp>
        <p:nvSpPr>
          <p:cNvPr id="5141" name="Rectangle 5140">
            <a:extLst>
              <a:ext uri="{FF2B5EF4-FFF2-40B4-BE49-F238E27FC236}">
                <a16:creationId xmlns:a16="http://schemas.microsoft.com/office/drawing/2014/main" id="{39BEB6D0-9E4E-4221-93D1-74ABECEE9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5910" y="3474720"/>
            <a:ext cx="6046090" cy="3383281"/>
          </a:xfrm>
          <a:prstGeom prst="rect">
            <a:avLst/>
          </a:prstGeom>
          <a:solidFill>
            <a:srgbClr val="334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052967-A3DA-AFE8-45A8-6047014787DD}"/>
              </a:ext>
            </a:extLst>
          </p:cNvPr>
          <p:cNvSpPr>
            <a:spLocks noGrp="1"/>
          </p:cNvSpPr>
          <p:nvPr>
            <p:ph type="title"/>
          </p:nvPr>
        </p:nvSpPr>
        <p:spPr>
          <a:xfrm>
            <a:off x="6491653" y="3799272"/>
            <a:ext cx="5193748" cy="637124"/>
          </a:xfrm>
        </p:spPr>
        <p:txBody>
          <a:bodyPr>
            <a:normAutofit/>
          </a:bodyPr>
          <a:lstStyle/>
          <a:p>
            <a:r>
              <a:rPr lang="fr-FR" sz="3000" b="0" i="0" dirty="0">
                <a:solidFill>
                  <a:srgbClr val="FFFFFF"/>
                </a:solidFill>
                <a:effectLst/>
                <a:latin typeface="Google Sans"/>
              </a:rPr>
              <a:t>Le quartier Art Nouveau de Riga</a:t>
            </a:r>
            <a:endParaRPr lang="en-US" sz="3000" dirty="0">
              <a:solidFill>
                <a:srgbClr val="FFFFFF"/>
              </a:solidFill>
            </a:endParaRPr>
          </a:p>
        </p:txBody>
      </p:sp>
      <p:sp>
        <p:nvSpPr>
          <p:cNvPr id="3" name="Content Placeholder 2">
            <a:extLst>
              <a:ext uri="{FF2B5EF4-FFF2-40B4-BE49-F238E27FC236}">
                <a16:creationId xmlns:a16="http://schemas.microsoft.com/office/drawing/2014/main" id="{9D62D19D-8A11-31DA-E47D-266EC34D0067}"/>
              </a:ext>
            </a:extLst>
          </p:cNvPr>
          <p:cNvSpPr>
            <a:spLocks noGrp="1"/>
          </p:cNvSpPr>
          <p:nvPr>
            <p:ph idx="1"/>
          </p:nvPr>
        </p:nvSpPr>
        <p:spPr>
          <a:xfrm>
            <a:off x="6479648" y="4510585"/>
            <a:ext cx="5366610" cy="1758732"/>
          </a:xfrm>
        </p:spPr>
        <p:txBody>
          <a:bodyPr>
            <a:normAutofit/>
          </a:bodyPr>
          <a:lstStyle/>
          <a:p>
            <a:r>
              <a:rPr lang="fr-FR" sz="1800" b="0" i="0" dirty="0">
                <a:solidFill>
                  <a:srgbClr val="FFFFFF"/>
                </a:solidFill>
                <a:effectLst/>
                <a:latin typeface="Google Sans"/>
              </a:rPr>
              <a:t>Le quartier Art Nouveau de Riga est un autre site du patrimoine mondial de l'UNESCO et abrite plus de 800 bâtiments Art Nouveau. Le quartier est connu pour ses façades colorées et ses motifs complexes. </a:t>
            </a:r>
            <a:endParaRPr lang="en-US" sz="1800" dirty="0">
              <a:solidFill>
                <a:srgbClr val="FFFFFF"/>
              </a:solidFill>
            </a:endParaRPr>
          </a:p>
        </p:txBody>
      </p:sp>
    </p:spTree>
    <p:extLst>
      <p:ext uri="{BB962C8B-B14F-4D97-AF65-F5344CB8AC3E}">
        <p14:creationId xmlns:p14="http://schemas.microsoft.com/office/powerpoint/2010/main" val="156846560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161" name="Rectangle 6160">
            <a:extLst>
              <a:ext uri="{FF2B5EF4-FFF2-40B4-BE49-F238E27FC236}">
                <a16:creationId xmlns:a16="http://schemas.microsoft.com/office/drawing/2014/main" id="{5CB593EA-2F98-479F-B4C4-F366571F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150" name="Picture 6" descr="Latvian National Museum of Art | Sightseeing | Riga">
            <a:extLst>
              <a:ext uri="{FF2B5EF4-FFF2-40B4-BE49-F238E27FC236}">
                <a16:creationId xmlns:a16="http://schemas.microsoft.com/office/drawing/2014/main" id="{17A41A7A-CABD-986E-8CAE-866DF46B32E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931" r="20683" b="-1"/>
          <a:stretch/>
        </p:blipFill>
        <p:spPr bwMode="auto">
          <a:xfrm>
            <a:off x="1" y="1"/>
            <a:ext cx="2970465" cy="3383279"/>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descr="Latvian National Museum of Art - Art Museums">
            <a:extLst>
              <a:ext uri="{FF2B5EF4-FFF2-40B4-BE49-F238E27FC236}">
                <a16:creationId xmlns:a16="http://schemas.microsoft.com/office/drawing/2014/main" id="{7DC24033-7E18-389F-BD1D-C6A9F202CD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749" r="13033" b="-4"/>
          <a:stretch/>
        </p:blipFill>
        <p:spPr bwMode="auto">
          <a:xfrm>
            <a:off x="3072956" y="10"/>
            <a:ext cx="2970465" cy="3383268"/>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descr="Latvian Museum of Art / Processoffice and Andrius Skiezgelas Architecture |  ArchDaily">
            <a:extLst>
              <a:ext uri="{FF2B5EF4-FFF2-40B4-BE49-F238E27FC236}">
                <a16:creationId xmlns:a16="http://schemas.microsoft.com/office/drawing/2014/main" id="{02444543-8C2D-C258-6A8F-9E6D3001BAF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665" r="14701" b="-3"/>
          <a:stretch/>
        </p:blipFill>
        <p:spPr bwMode="auto">
          <a:xfrm>
            <a:off x="6145909"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Latvian National Museum of Art, Riga - Museums | Arthive">
            <a:extLst>
              <a:ext uri="{FF2B5EF4-FFF2-40B4-BE49-F238E27FC236}">
                <a16:creationId xmlns:a16="http://schemas.microsoft.com/office/drawing/2014/main" id="{FC90548B-E8EC-144E-68BB-73BEF62F7A6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0023" r="33744" b="2"/>
          <a:stretch/>
        </p:blipFill>
        <p:spPr bwMode="auto">
          <a:xfrm>
            <a:off x="9220200"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Our Values exhibition at the Latvian National Museum of Art ← FOLD">
            <a:extLst>
              <a:ext uri="{FF2B5EF4-FFF2-40B4-BE49-F238E27FC236}">
                <a16:creationId xmlns:a16="http://schemas.microsoft.com/office/drawing/2014/main" id="{0B4A3BF0-5B09-C35F-28EB-67B3A61C0DE2}"/>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5" r="3481" b="-2"/>
          <a:stretch/>
        </p:blipFill>
        <p:spPr bwMode="auto">
          <a:xfrm>
            <a:off x="-1017" y="3474720"/>
            <a:ext cx="2970465" cy="3383280"/>
          </a:xfrm>
          <a:prstGeom prst="rect">
            <a:avLst/>
          </a:prstGeom>
          <a:noFill/>
          <a:extLst>
            <a:ext uri="{909E8E84-426E-40DD-AFC4-6F175D3DCCD1}">
              <a14:hiddenFill xmlns:a14="http://schemas.microsoft.com/office/drawing/2010/main">
                <a:solidFill>
                  <a:srgbClr val="FFFFFF"/>
                </a:solidFill>
              </a14:hiddenFill>
            </a:ext>
          </a:extLst>
        </p:spPr>
      </p:pic>
      <p:sp>
        <p:nvSpPr>
          <p:cNvPr id="6163" name="Rectangle 6162">
            <a:extLst>
              <a:ext uri="{FF2B5EF4-FFF2-40B4-BE49-F238E27FC236}">
                <a16:creationId xmlns:a16="http://schemas.microsoft.com/office/drawing/2014/main" id="{39BEB6D0-9E4E-4221-93D1-74ABECEE9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5910" y="3474720"/>
            <a:ext cx="6046090" cy="3383281"/>
          </a:xfrm>
          <a:prstGeom prst="rect">
            <a:avLst/>
          </a:prstGeom>
          <a:solidFill>
            <a:srgbClr val="5C3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E6681DE-A4CC-34F1-18B4-E36049BBAD0F}"/>
              </a:ext>
            </a:extLst>
          </p:cNvPr>
          <p:cNvSpPr>
            <a:spLocks noGrp="1"/>
          </p:cNvSpPr>
          <p:nvPr>
            <p:ph type="title"/>
          </p:nvPr>
        </p:nvSpPr>
        <p:spPr>
          <a:xfrm>
            <a:off x="6491653" y="3799272"/>
            <a:ext cx="5193748" cy="637124"/>
          </a:xfrm>
        </p:spPr>
        <p:txBody>
          <a:bodyPr>
            <a:normAutofit/>
          </a:bodyPr>
          <a:lstStyle/>
          <a:p>
            <a:r>
              <a:rPr lang="fr-FR" sz="2700" b="0" i="0">
                <a:solidFill>
                  <a:srgbClr val="FFFFFF"/>
                </a:solidFill>
                <a:effectLst/>
                <a:latin typeface="Google Sans"/>
              </a:rPr>
              <a:t>Musée national d'art de Lettonie</a:t>
            </a:r>
            <a:endParaRPr lang="en-US" sz="2700">
              <a:solidFill>
                <a:srgbClr val="FFFFFF"/>
              </a:solidFill>
            </a:endParaRPr>
          </a:p>
        </p:txBody>
      </p:sp>
      <p:pic>
        <p:nvPicPr>
          <p:cNvPr id="6146" name="Picture 2" descr="Latvian National Museum of Art - Wikipedia">
            <a:extLst>
              <a:ext uri="{FF2B5EF4-FFF2-40B4-BE49-F238E27FC236}">
                <a16:creationId xmlns:a16="http://schemas.microsoft.com/office/drawing/2014/main" id="{D3981CD4-7F1C-176C-A0FF-97733AD0C8AE}"/>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2448" r="21706" b="4"/>
          <a:stretch/>
        </p:blipFill>
        <p:spPr bwMode="auto">
          <a:xfrm>
            <a:off x="3059902" y="3474719"/>
            <a:ext cx="2970466" cy="338328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AB0E158-4D2E-D73E-A473-0AD9E27E8CE9}"/>
              </a:ext>
            </a:extLst>
          </p:cNvPr>
          <p:cNvSpPr>
            <a:spLocks noGrp="1"/>
          </p:cNvSpPr>
          <p:nvPr>
            <p:ph idx="1"/>
          </p:nvPr>
        </p:nvSpPr>
        <p:spPr>
          <a:xfrm>
            <a:off x="6479648" y="4510585"/>
            <a:ext cx="5366610" cy="1758732"/>
          </a:xfrm>
        </p:spPr>
        <p:txBody>
          <a:bodyPr>
            <a:normAutofit/>
          </a:bodyPr>
          <a:lstStyle/>
          <a:p>
            <a:pPr marL="0" indent="0">
              <a:buNone/>
            </a:pPr>
            <a:br>
              <a:rPr lang="fr-FR" sz="1500" b="0" i="0" dirty="0">
                <a:solidFill>
                  <a:srgbClr val="FFFFFF"/>
                </a:solidFill>
                <a:effectLst/>
                <a:latin typeface="Google Sans"/>
              </a:rPr>
            </a:br>
            <a:r>
              <a:rPr lang="fr-FR" sz="1500" b="0" i="0" dirty="0">
                <a:solidFill>
                  <a:srgbClr val="FFFFFF"/>
                </a:solidFill>
                <a:effectLst/>
                <a:latin typeface="Google Sans"/>
              </a:rPr>
              <a:t>Musée national d'art de Lettonie</a:t>
            </a:r>
          </a:p>
          <a:p>
            <a:pPr>
              <a:buFont typeface="Arial" panose="020B0604020202020204" pitchFamily="34" charset="0"/>
              <a:buChar char="•"/>
            </a:pPr>
            <a:r>
              <a:rPr lang="fr-FR" sz="1500" b="0" i="0" dirty="0">
                <a:solidFill>
                  <a:srgbClr val="FFFFFF"/>
                </a:solidFill>
                <a:effectLst/>
                <a:latin typeface="Google Sans"/>
              </a:rPr>
              <a:t>Le plus grand musée d'art en Lettonie</a:t>
            </a:r>
          </a:p>
          <a:p>
            <a:pPr>
              <a:buFont typeface="Arial" panose="020B0604020202020204" pitchFamily="34" charset="0"/>
              <a:buChar char="•"/>
            </a:pPr>
            <a:r>
              <a:rPr lang="fr-FR" sz="1500" b="0" i="0" dirty="0">
                <a:solidFill>
                  <a:srgbClr val="FFFFFF"/>
                </a:solidFill>
                <a:effectLst/>
                <a:latin typeface="Google Sans"/>
              </a:rPr>
              <a:t>Des œuvres d'art de différentes époques, y compris des peintures, des sculptures et des objets d'art décoratif</a:t>
            </a:r>
          </a:p>
          <a:p>
            <a:pPr>
              <a:buFont typeface="Arial" panose="020B0604020202020204" pitchFamily="34" charset="0"/>
              <a:buChar char="•"/>
            </a:pPr>
            <a:r>
              <a:rPr lang="fr-FR" sz="1500" b="0" i="0" dirty="0">
                <a:solidFill>
                  <a:srgbClr val="FFFFFF"/>
                </a:solidFill>
                <a:effectLst/>
                <a:latin typeface="Google Sans"/>
              </a:rPr>
              <a:t>Situé dans un bâtiment historique du centre de Riga</a:t>
            </a:r>
          </a:p>
          <a:p>
            <a:endParaRPr lang="en-US" sz="1500" dirty="0">
              <a:solidFill>
                <a:srgbClr val="FFFFFF"/>
              </a:solidFill>
            </a:endParaRPr>
          </a:p>
        </p:txBody>
      </p:sp>
    </p:spTree>
    <p:extLst>
      <p:ext uri="{BB962C8B-B14F-4D97-AF65-F5344CB8AC3E}">
        <p14:creationId xmlns:p14="http://schemas.microsoft.com/office/powerpoint/2010/main" val="29976414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175" name="Rectangle 717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Riga - Capital of Latvia | Attraction | Adventures.com">
            <a:extLst>
              <a:ext uri="{FF2B5EF4-FFF2-40B4-BE49-F238E27FC236}">
                <a16:creationId xmlns:a16="http://schemas.microsoft.com/office/drawing/2014/main" id="{88BE44C7-0EA7-3BF0-8C5C-B84CB6C52D37}"/>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0F5FE53-ABE4-1EA6-910A-757B2AC016ED}"/>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Merci pour </a:t>
            </a:r>
            <a:r>
              <a:rPr lang="en-US" sz="6000" dirty="0" err="1">
                <a:solidFill>
                  <a:srgbClr val="FFFFFF"/>
                </a:solidFill>
              </a:rPr>
              <a:t>votre</a:t>
            </a:r>
            <a:r>
              <a:rPr lang="en-US" sz="6000" dirty="0">
                <a:solidFill>
                  <a:srgbClr val="FFFFFF"/>
                </a:solidFill>
              </a:rPr>
              <a:t> attention</a:t>
            </a:r>
          </a:p>
        </p:txBody>
      </p:sp>
    </p:spTree>
    <p:extLst>
      <p:ext uri="{BB962C8B-B14F-4D97-AF65-F5344CB8AC3E}">
        <p14:creationId xmlns:p14="http://schemas.microsoft.com/office/powerpoint/2010/main" val="114235615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C70F4F882946E47906C87D1D703798A" ma:contentTypeVersion="5" ma:contentTypeDescription="Create a new document." ma:contentTypeScope="" ma:versionID="78e818abe0e7b02cf7853e78bdc42d5c">
  <xsd:schema xmlns:xsd="http://www.w3.org/2001/XMLSchema" xmlns:xs="http://www.w3.org/2001/XMLSchema" xmlns:p="http://schemas.microsoft.com/office/2006/metadata/properties" xmlns:ns3="89fa3744-46f2-4a64-9011-592acdccb205" targetNamespace="http://schemas.microsoft.com/office/2006/metadata/properties" ma:root="true" ma:fieldsID="4979b370d99ee3192748e3794cb6f84d" ns3:_="">
    <xsd:import namespace="89fa3744-46f2-4a64-9011-592acdccb205"/>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9fa3744-46f2-4a64-9011-592acdccb20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A3791E1-0A8B-4923-BDEA-C249FC62C4D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9fa3744-46f2-4a64-9011-592acdccb20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23F4D03-BB2F-486B-B686-4463D59CC495}">
  <ds:schemaRefs>
    <ds:schemaRef ds:uri="http://schemas.microsoft.com/sharepoint/v3/contenttype/forms"/>
  </ds:schemaRefs>
</ds:datastoreItem>
</file>

<file path=customXml/itemProps3.xml><?xml version="1.0" encoding="utf-8"?>
<ds:datastoreItem xmlns:ds="http://schemas.openxmlformats.org/officeDocument/2006/customXml" ds:itemID="{EDF16333-902C-4556-BBE1-071AC522489A}">
  <ds:schemaRefs>
    <ds:schemaRef ds:uri="http://www.w3.org/XML/1998/namespace"/>
    <ds:schemaRef ds:uri="http://schemas.microsoft.com/office/2006/documentManagement/types"/>
    <ds:schemaRef ds:uri="http://purl.org/dc/dcmitype/"/>
    <ds:schemaRef ds:uri="http://purl.org/dc/elements/1.1/"/>
    <ds:schemaRef ds:uri="http://purl.org/dc/terms/"/>
    <ds:schemaRef ds:uri="http://schemas.microsoft.com/office/2006/metadata/properties"/>
    <ds:schemaRef ds:uri="http://schemas.openxmlformats.org/package/2006/metadata/core-properties"/>
    <ds:schemaRef ds:uri="http://schemas.microsoft.com/office/infopath/2007/PartnerControls"/>
    <ds:schemaRef ds:uri="89fa3744-46f2-4a64-9011-592acdccb205"/>
  </ds:schemaRefs>
</ds:datastoreItem>
</file>

<file path=docProps/app.xml><?xml version="1.0" encoding="utf-8"?>
<Properties xmlns="http://schemas.openxmlformats.org/officeDocument/2006/extended-properties" xmlns:vt="http://schemas.openxmlformats.org/officeDocument/2006/docPropsVTypes">
  <TotalTime>92</TotalTime>
  <Words>243</Words>
  <Application>Microsoft Office PowerPoint</Application>
  <PresentationFormat>Widescreen</PresentationFormat>
  <Paragraphs>16</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Google Sans</vt:lpstr>
      <vt:lpstr>Office Theme</vt:lpstr>
      <vt:lpstr> Voici les 5 meilleurs endroits à visiter à Riga, en Lettonie </vt:lpstr>
      <vt:lpstr>Vieille ville de Riga</vt:lpstr>
      <vt:lpstr>La Maison des Têtes Noires</vt:lpstr>
      <vt:lpstr>La place du marché de Riga</vt:lpstr>
      <vt:lpstr>Le quartier Art Nouveau de Riga</vt:lpstr>
      <vt:lpstr>Musée national d'art de Lettonie</vt:lpstr>
      <vt:lpstr>Merci pour votre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Voici les 5 meilleurs endroits à visiter à Riga, en Lettonie</dc:title>
  <dc:creator>Arsenijs Volodovs</dc:creator>
  <cp:lastModifiedBy>Arsenijs Volodovs</cp:lastModifiedBy>
  <cp:revision>2</cp:revision>
  <dcterms:created xsi:type="dcterms:W3CDTF">2023-12-05T14:46:15Z</dcterms:created>
  <dcterms:modified xsi:type="dcterms:W3CDTF">2023-12-05T16:18:30Z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0x0101003C70F4F882946E47906C87D1D703798A</vt:lpwstr>
  </property>
</Properties>
</file>

<file path=docProps/thumbnail.jpeg>
</file>